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64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LKARNI VENKATESH SANJEEV" initials="KVS" lastIdx="1" clrIdx="0">
    <p:extLst>
      <p:ext uri="{19B8F6BF-5375-455C-9EA6-DF929625EA0E}">
        <p15:presenceInfo xmlns:p15="http://schemas.microsoft.com/office/powerpoint/2012/main" userId="KULKARNI VENKATESH SANJEE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CB8455-F455-4FF2-AB57-AC8C9890B0E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197A92C-499C-4B9B-BF17-1F6CA0BD55B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400" dirty="0" smtClean="0">
              <a:latin typeface="Century Schoolbook" panose="02040604050505020304" pitchFamily="18" charset="0"/>
            </a:rPr>
            <a:t>The equation of the weld bead in a single pass is assumed to be parabolic and the general equation is </a:t>
          </a:r>
        </a:p>
      </dgm:t>
    </dgm:pt>
    <dgm:pt modelId="{66D53CD2-CB65-4C9C-B95A-0EC6491BF4D7}" type="parTrans" cxnId="{8B284D0A-1788-4921-9ED8-6B2CEC7F4EE9}">
      <dgm:prSet/>
      <dgm:spPr/>
      <dgm:t>
        <a:bodyPr/>
        <a:lstStyle/>
        <a:p>
          <a:endParaRPr lang="en-IN"/>
        </a:p>
      </dgm:t>
    </dgm:pt>
    <dgm:pt modelId="{19A41CC6-0C37-4257-ACDC-F2919F1E9E0D}" type="sibTrans" cxnId="{8B284D0A-1788-4921-9ED8-6B2CEC7F4EE9}">
      <dgm:prSet/>
      <dgm:spPr/>
      <dgm:t>
        <a:bodyPr/>
        <a:lstStyle/>
        <a:p>
          <a:endParaRPr lang="en-IN"/>
        </a:p>
      </dgm:t>
    </dgm:pt>
    <dgm:pt modelId="{57256CA6-14E2-469C-815D-F6CA4C4BC2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400" dirty="0" smtClean="0">
              <a:latin typeface="Century Schoolbook" panose="02040604050505020304" pitchFamily="18" charset="0"/>
            </a:rPr>
            <a:t>Using the coordinate axes as shown in the figure below and the corresponding boundary conditions, we obtain the following equation </a:t>
          </a:r>
          <a:endParaRPr lang="en-IN" sz="1400" dirty="0">
            <a:latin typeface="Century Schoolbook" panose="02040604050505020304" pitchFamily="18" charset="0"/>
          </a:endParaRPr>
        </a:p>
      </dgm:t>
    </dgm:pt>
    <dgm:pt modelId="{05953F47-3133-40DD-81F4-196B6AEAA146}" type="parTrans" cxnId="{1C04805C-1CE1-4E36-A754-44E0C2CFB655}">
      <dgm:prSet/>
      <dgm:spPr/>
      <dgm:t>
        <a:bodyPr/>
        <a:lstStyle/>
        <a:p>
          <a:endParaRPr lang="en-IN"/>
        </a:p>
      </dgm:t>
    </dgm:pt>
    <dgm:pt modelId="{30AAFBE2-DA9A-4579-9C9B-70C0686185CC}" type="sibTrans" cxnId="{1C04805C-1CE1-4E36-A754-44E0C2CFB655}">
      <dgm:prSet/>
      <dgm:spPr/>
      <dgm:t>
        <a:bodyPr/>
        <a:lstStyle/>
        <a:p>
          <a:endParaRPr lang="en-IN"/>
        </a:p>
      </dgm:t>
    </dgm:pt>
    <dgm:pt modelId="{6A207484-F773-4DA9-9FD1-BEF3A68B6633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400" dirty="0" smtClean="0">
              <a:latin typeface="Century Schoolbook" panose="02040604050505020304" pitchFamily="18" charset="0"/>
            </a:rPr>
            <a:t>In order to simplify calculations, we shift the parabola to the right by a distance of width/2 and add the thickness of the weld bead to the equation. The equation we obtain is: </a:t>
          </a:r>
          <a:endParaRPr lang="en-IN" sz="1400" dirty="0">
            <a:latin typeface="Century Schoolbook" panose="02040604050505020304" pitchFamily="18" charset="0"/>
          </a:endParaRPr>
        </a:p>
      </dgm:t>
    </dgm:pt>
    <dgm:pt modelId="{7CC8ACB1-1FAB-45EB-853E-322731D8DD17}" type="parTrans" cxnId="{7A8EF945-6078-46C1-89CA-F8F3D97C98EA}">
      <dgm:prSet/>
      <dgm:spPr/>
      <dgm:t>
        <a:bodyPr/>
        <a:lstStyle/>
        <a:p>
          <a:endParaRPr lang="en-IN"/>
        </a:p>
      </dgm:t>
    </dgm:pt>
    <dgm:pt modelId="{FB74D982-106A-4A33-8AA8-1651FE67CD83}" type="sibTrans" cxnId="{7A8EF945-6078-46C1-89CA-F8F3D97C98EA}">
      <dgm:prSet/>
      <dgm:spPr/>
      <dgm:t>
        <a:bodyPr/>
        <a:lstStyle/>
        <a:p>
          <a:endParaRPr lang="en-IN"/>
        </a:p>
      </dgm:t>
    </dgm:pt>
    <dgm:pt modelId="{9F673ED6-ED8B-4263-BAE0-0FE38AEB8E8B}" type="pres">
      <dgm:prSet presAssocID="{8CCB8455-F455-4FF2-AB57-AC8C9890B0E1}" presName="Name0" presStyleCnt="0">
        <dgm:presLayoutVars>
          <dgm:dir/>
          <dgm:resizeHandles val="exact"/>
        </dgm:presLayoutVars>
      </dgm:prSet>
      <dgm:spPr/>
    </dgm:pt>
    <dgm:pt modelId="{6218A10F-5448-494F-8077-5D01698AC612}" type="pres">
      <dgm:prSet presAssocID="{A197A92C-499C-4B9B-BF17-1F6CA0BD55B8}" presName="node" presStyleLbl="node1" presStyleIdx="0" presStyleCnt="3" custScaleX="124486" custScaleY="11715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1E7E846-FAD0-4A79-908B-600EB2819AD7}" type="pres">
      <dgm:prSet presAssocID="{19A41CC6-0C37-4257-ACDC-F2919F1E9E0D}" presName="sibTrans" presStyleLbl="sibTrans2D1" presStyleIdx="0" presStyleCnt="2"/>
      <dgm:spPr/>
    </dgm:pt>
    <dgm:pt modelId="{FE65B918-AA0A-4234-A2D8-B296B65316F7}" type="pres">
      <dgm:prSet presAssocID="{19A41CC6-0C37-4257-ACDC-F2919F1E9E0D}" presName="connectorText" presStyleLbl="sibTrans2D1" presStyleIdx="0" presStyleCnt="2"/>
      <dgm:spPr/>
    </dgm:pt>
    <dgm:pt modelId="{5BE9E8B1-CF71-426E-9454-BB6A0EBBA200}" type="pres">
      <dgm:prSet presAssocID="{57256CA6-14E2-469C-815D-F6CA4C4BC267}" presName="node" presStyleLbl="node1" presStyleIdx="1" presStyleCnt="3" custScaleX="12451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CE282AB-1056-4D44-AD57-D1051FB42A6D}" type="pres">
      <dgm:prSet presAssocID="{30AAFBE2-DA9A-4579-9C9B-70C0686185CC}" presName="sibTrans" presStyleLbl="sibTrans2D1" presStyleIdx="1" presStyleCnt="2"/>
      <dgm:spPr/>
    </dgm:pt>
    <dgm:pt modelId="{5887263D-33DC-4866-8F0C-E1C5975630B5}" type="pres">
      <dgm:prSet presAssocID="{30AAFBE2-DA9A-4579-9C9B-70C0686185CC}" presName="connectorText" presStyleLbl="sibTrans2D1" presStyleIdx="1" presStyleCnt="2"/>
      <dgm:spPr/>
    </dgm:pt>
    <dgm:pt modelId="{ADAB6E4C-B7C6-4836-B0C8-95D3FACC3BA7}" type="pres">
      <dgm:prSet presAssocID="{6A207484-F773-4DA9-9FD1-BEF3A68B6633}" presName="node" presStyleLbl="node1" presStyleIdx="2" presStyleCnt="3" custScaleX="131780" custScaleY="11042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A8EF945-6078-46C1-89CA-F8F3D97C98EA}" srcId="{8CCB8455-F455-4FF2-AB57-AC8C9890B0E1}" destId="{6A207484-F773-4DA9-9FD1-BEF3A68B6633}" srcOrd="2" destOrd="0" parTransId="{7CC8ACB1-1FAB-45EB-853E-322731D8DD17}" sibTransId="{FB74D982-106A-4A33-8AA8-1651FE67CD83}"/>
    <dgm:cxn modelId="{E5BBFACA-97E8-48C3-8F03-3F8D08C3C592}" type="presOf" srcId="{30AAFBE2-DA9A-4579-9C9B-70C0686185CC}" destId="{5887263D-33DC-4866-8F0C-E1C5975630B5}" srcOrd="1" destOrd="0" presId="urn:microsoft.com/office/officeart/2005/8/layout/process1"/>
    <dgm:cxn modelId="{FBAD95A6-3F10-4764-A6FD-1701AFCA1F43}" type="presOf" srcId="{6A207484-F773-4DA9-9FD1-BEF3A68B6633}" destId="{ADAB6E4C-B7C6-4836-B0C8-95D3FACC3BA7}" srcOrd="0" destOrd="0" presId="urn:microsoft.com/office/officeart/2005/8/layout/process1"/>
    <dgm:cxn modelId="{8B284D0A-1788-4921-9ED8-6B2CEC7F4EE9}" srcId="{8CCB8455-F455-4FF2-AB57-AC8C9890B0E1}" destId="{A197A92C-499C-4B9B-BF17-1F6CA0BD55B8}" srcOrd="0" destOrd="0" parTransId="{66D53CD2-CB65-4C9C-B95A-0EC6491BF4D7}" sibTransId="{19A41CC6-0C37-4257-ACDC-F2919F1E9E0D}"/>
    <dgm:cxn modelId="{BC6F218A-EBA1-49DB-B8E0-2D34DDBAC0F2}" type="presOf" srcId="{8CCB8455-F455-4FF2-AB57-AC8C9890B0E1}" destId="{9F673ED6-ED8B-4263-BAE0-0FE38AEB8E8B}" srcOrd="0" destOrd="0" presId="urn:microsoft.com/office/officeart/2005/8/layout/process1"/>
    <dgm:cxn modelId="{8AEBD3EB-3345-4DCE-8248-060011EAC49F}" type="presOf" srcId="{57256CA6-14E2-469C-815D-F6CA4C4BC267}" destId="{5BE9E8B1-CF71-426E-9454-BB6A0EBBA200}" srcOrd="0" destOrd="0" presId="urn:microsoft.com/office/officeart/2005/8/layout/process1"/>
    <dgm:cxn modelId="{58BDFD14-4238-44BC-BE7B-C91C2440530C}" type="presOf" srcId="{30AAFBE2-DA9A-4579-9C9B-70C0686185CC}" destId="{7CE282AB-1056-4D44-AD57-D1051FB42A6D}" srcOrd="0" destOrd="0" presId="urn:microsoft.com/office/officeart/2005/8/layout/process1"/>
    <dgm:cxn modelId="{EFAD3799-93AA-4353-B426-9AF2D164ED92}" type="presOf" srcId="{A197A92C-499C-4B9B-BF17-1F6CA0BD55B8}" destId="{6218A10F-5448-494F-8077-5D01698AC612}" srcOrd="0" destOrd="0" presId="urn:microsoft.com/office/officeart/2005/8/layout/process1"/>
    <dgm:cxn modelId="{1C04805C-1CE1-4E36-A754-44E0C2CFB655}" srcId="{8CCB8455-F455-4FF2-AB57-AC8C9890B0E1}" destId="{57256CA6-14E2-469C-815D-F6CA4C4BC267}" srcOrd="1" destOrd="0" parTransId="{05953F47-3133-40DD-81F4-196B6AEAA146}" sibTransId="{30AAFBE2-DA9A-4579-9C9B-70C0686185CC}"/>
    <dgm:cxn modelId="{80FE4926-28D9-4A9A-8CDE-E5631C44BB59}" type="presOf" srcId="{19A41CC6-0C37-4257-ACDC-F2919F1E9E0D}" destId="{71E7E846-FAD0-4A79-908B-600EB2819AD7}" srcOrd="0" destOrd="0" presId="urn:microsoft.com/office/officeart/2005/8/layout/process1"/>
    <dgm:cxn modelId="{7E34759D-4423-4E15-B161-D97F9E3919D7}" type="presOf" srcId="{19A41CC6-0C37-4257-ACDC-F2919F1E9E0D}" destId="{FE65B918-AA0A-4234-A2D8-B296B65316F7}" srcOrd="1" destOrd="0" presId="urn:microsoft.com/office/officeart/2005/8/layout/process1"/>
    <dgm:cxn modelId="{24B05319-4931-469A-8EC4-B6B8C9215181}" type="presParOf" srcId="{9F673ED6-ED8B-4263-BAE0-0FE38AEB8E8B}" destId="{6218A10F-5448-494F-8077-5D01698AC612}" srcOrd="0" destOrd="0" presId="urn:microsoft.com/office/officeart/2005/8/layout/process1"/>
    <dgm:cxn modelId="{0EFA40A6-16E5-459D-AC6D-134C5CCAB0F4}" type="presParOf" srcId="{9F673ED6-ED8B-4263-BAE0-0FE38AEB8E8B}" destId="{71E7E846-FAD0-4A79-908B-600EB2819AD7}" srcOrd="1" destOrd="0" presId="urn:microsoft.com/office/officeart/2005/8/layout/process1"/>
    <dgm:cxn modelId="{FB4C3113-AE12-42B0-A352-258C0840316A}" type="presParOf" srcId="{71E7E846-FAD0-4A79-908B-600EB2819AD7}" destId="{FE65B918-AA0A-4234-A2D8-B296B65316F7}" srcOrd="0" destOrd="0" presId="urn:microsoft.com/office/officeart/2005/8/layout/process1"/>
    <dgm:cxn modelId="{595ECC50-D4BD-4645-9704-888B540B683F}" type="presParOf" srcId="{9F673ED6-ED8B-4263-BAE0-0FE38AEB8E8B}" destId="{5BE9E8B1-CF71-426E-9454-BB6A0EBBA200}" srcOrd="2" destOrd="0" presId="urn:microsoft.com/office/officeart/2005/8/layout/process1"/>
    <dgm:cxn modelId="{4C39B9F0-9F95-49CB-997B-5BA809A7C67E}" type="presParOf" srcId="{9F673ED6-ED8B-4263-BAE0-0FE38AEB8E8B}" destId="{7CE282AB-1056-4D44-AD57-D1051FB42A6D}" srcOrd="3" destOrd="0" presId="urn:microsoft.com/office/officeart/2005/8/layout/process1"/>
    <dgm:cxn modelId="{19F8F849-6332-4552-BA32-F9A906971C17}" type="presParOf" srcId="{7CE282AB-1056-4D44-AD57-D1051FB42A6D}" destId="{5887263D-33DC-4866-8F0C-E1C5975630B5}" srcOrd="0" destOrd="0" presId="urn:microsoft.com/office/officeart/2005/8/layout/process1"/>
    <dgm:cxn modelId="{6A59F30F-7C71-4E48-BE81-31625E6426CA}" type="presParOf" srcId="{9F673ED6-ED8B-4263-BAE0-0FE38AEB8E8B}" destId="{ADAB6E4C-B7C6-4836-B0C8-95D3FACC3BA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0BF62D-CC5F-46E1-BB18-F644FB5B4C0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AC9D56A-0200-440B-A1AE-6AD813D884E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400" dirty="0" smtClean="0">
              <a:latin typeface="Century Schoolbook" panose="02040604050505020304" pitchFamily="18" charset="0"/>
            </a:rPr>
            <a:t>But this equation is valid only for a 2D plane and the height will vary with both the abscissa and ordinate in the 3D coordinates</a:t>
          </a:r>
          <a:endParaRPr lang="en-IN" sz="1400" dirty="0">
            <a:latin typeface="Century Schoolbook" panose="02040604050505020304" pitchFamily="18" charset="0"/>
          </a:endParaRPr>
        </a:p>
      </dgm:t>
    </dgm:pt>
    <dgm:pt modelId="{B29D3E3F-F69B-4EC2-85FC-6BCC494719C9}" type="parTrans" cxnId="{63694288-32BC-445C-AED5-A439167928F0}">
      <dgm:prSet/>
      <dgm:spPr/>
      <dgm:t>
        <a:bodyPr/>
        <a:lstStyle/>
        <a:p>
          <a:endParaRPr lang="en-IN"/>
        </a:p>
      </dgm:t>
    </dgm:pt>
    <dgm:pt modelId="{904F4BEF-C337-42C0-84EC-F4BFEC7A499F}" type="sibTrans" cxnId="{63694288-32BC-445C-AED5-A439167928F0}">
      <dgm:prSet/>
      <dgm:spPr/>
      <dgm:t>
        <a:bodyPr/>
        <a:lstStyle/>
        <a:p>
          <a:endParaRPr lang="en-IN"/>
        </a:p>
      </dgm:t>
    </dgm:pt>
    <dgm:pt modelId="{D7D3F332-9F8C-449A-B193-AB861814D0F1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400" dirty="0" smtClean="0">
              <a:latin typeface="Century Schoolbook" panose="02040604050505020304" pitchFamily="18" charset="0"/>
            </a:rPr>
            <a:t>Hence we define a variable length and update it at each iteration </a:t>
          </a:r>
          <a:endParaRPr lang="en-IN" sz="1400" dirty="0">
            <a:latin typeface="Century Schoolbook" panose="02040604050505020304" pitchFamily="18" charset="0"/>
          </a:endParaRPr>
        </a:p>
      </dgm:t>
    </dgm:pt>
    <dgm:pt modelId="{F2F8247A-CF66-4468-A1DD-A72A28D51F99}" type="parTrans" cxnId="{1DFCA7F3-26A1-46F8-8E1A-C3B8138533D9}">
      <dgm:prSet/>
      <dgm:spPr/>
      <dgm:t>
        <a:bodyPr/>
        <a:lstStyle/>
        <a:p>
          <a:endParaRPr lang="en-IN"/>
        </a:p>
      </dgm:t>
    </dgm:pt>
    <dgm:pt modelId="{16826921-CE64-40C9-B459-6A33B3501B0B}" type="sibTrans" cxnId="{1DFCA7F3-26A1-46F8-8E1A-C3B8138533D9}">
      <dgm:prSet/>
      <dgm:spPr/>
      <dgm:t>
        <a:bodyPr/>
        <a:lstStyle/>
        <a:p>
          <a:endParaRPr lang="en-IN"/>
        </a:p>
      </dgm:t>
    </dgm:pt>
    <dgm:pt modelId="{E4E61655-E4E1-4F72-89FF-E8A2E9993E0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400" dirty="0" smtClean="0">
              <a:latin typeface="Century Schoolbook" panose="02040604050505020304" pitchFamily="18" charset="0"/>
            </a:rPr>
            <a:t>We use this variable length to define the height of the bead at the point (x[</a:t>
          </a:r>
          <a:r>
            <a:rPr lang="en-US" sz="1400" dirty="0" err="1" smtClean="0">
              <a:latin typeface="Century Schoolbook" panose="02040604050505020304" pitchFamily="18" charset="0"/>
            </a:rPr>
            <a:t>i</a:t>
          </a:r>
          <a:r>
            <a:rPr lang="en-US" sz="1400" dirty="0" smtClean="0">
              <a:latin typeface="Century Schoolbook" panose="02040604050505020304" pitchFamily="18" charset="0"/>
            </a:rPr>
            <a:t>], y[</a:t>
          </a:r>
          <a:r>
            <a:rPr lang="en-US" sz="1400" dirty="0" err="1" smtClean="0">
              <a:latin typeface="Century Schoolbook" panose="02040604050505020304" pitchFamily="18" charset="0"/>
            </a:rPr>
            <a:t>i</a:t>
          </a:r>
          <a:r>
            <a:rPr lang="en-US" sz="1400" dirty="0" smtClean="0">
              <a:latin typeface="Century Schoolbook" panose="02040604050505020304" pitchFamily="18" charset="0"/>
            </a:rPr>
            <a:t>])</a:t>
          </a:r>
          <a:endParaRPr lang="en-IN" sz="1400" dirty="0">
            <a:latin typeface="Century Schoolbook" panose="02040604050505020304" pitchFamily="18" charset="0"/>
          </a:endParaRPr>
        </a:p>
      </dgm:t>
    </dgm:pt>
    <dgm:pt modelId="{54137583-C52D-4AD8-B15E-4E7A9834556A}" type="parTrans" cxnId="{0F85100A-296C-4C0C-A165-44ECD1AE2D33}">
      <dgm:prSet/>
      <dgm:spPr/>
      <dgm:t>
        <a:bodyPr/>
        <a:lstStyle/>
        <a:p>
          <a:endParaRPr lang="en-IN"/>
        </a:p>
      </dgm:t>
    </dgm:pt>
    <dgm:pt modelId="{A2566AD1-D4E6-4D77-A793-1D4817990E8D}" type="sibTrans" cxnId="{0F85100A-296C-4C0C-A165-44ECD1AE2D33}">
      <dgm:prSet/>
      <dgm:spPr/>
      <dgm:t>
        <a:bodyPr/>
        <a:lstStyle/>
        <a:p>
          <a:endParaRPr lang="en-IN"/>
        </a:p>
      </dgm:t>
    </dgm:pt>
    <dgm:pt modelId="{52F3748B-92C9-43FB-B9DD-44C782CE89E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400" dirty="0" smtClean="0">
              <a:latin typeface="Century Schoolbook" panose="02040604050505020304" pitchFamily="18" charset="0"/>
            </a:rPr>
            <a:t>We update length to zero whenever the length traversed along the curve exceeds the width of the bead</a:t>
          </a:r>
          <a:endParaRPr lang="en-IN" sz="1400" dirty="0">
            <a:latin typeface="Century Schoolbook" panose="02040604050505020304" pitchFamily="18" charset="0"/>
          </a:endParaRPr>
        </a:p>
      </dgm:t>
    </dgm:pt>
    <dgm:pt modelId="{B89F0393-4D30-4ACD-A17D-38DB036785BC}" type="parTrans" cxnId="{D6E2A523-8384-4C99-AE34-05B19C339F8E}">
      <dgm:prSet/>
      <dgm:spPr/>
      <dgm:t>
        <a:bodyPr/>
        <a:lstStyle/>
        <a:p>
          <a:endParaRPr lang="en-IN"/>
        </a:p>
      </dgm:t>
    </dgm:pt>
    <dgm:pt modelId="{FC9E991A-EBED-4EE4-B7A0-D49998BA6BE3}" type="sibTrans" cxnId="{D6E2A523-8384-4C99-AE34-05B19C339F8E}">
      <dgm:prSet/>
      <dgm:spPr/>
      <dgm:t>
        <a:bodyPr/>
        <a:lstStyle/>
        <a:p>
          <a:endParaRPr lang="en-IN"/>
        </a:p>
      </dgm:t>
    </dgm:pt>
    <dgm:pt modelId="{71F152BB-3885-4D97-A572-5192DD518516}" type="pres">
      <dgm:prSet presAssocID="{6D0BF62D-CC5F-46E1-BB18-F644FB5B4C04}" presName="Name0" presStyleCnt="0">
        <dgm:presLayoutVars>
          <dgm:dir/>
          <dgm:resizeHandles val="exact"/>
        </dgm:presLayoutVars>
      </dgm:prSet>
      <dgm:spPr/>
    </dgm:pt>
    <dgm:pt modelId="{24E196A3-AFAF-4182-997E-52C7B3FAA0EB}" type="pres">
      <dgm:prSet presAssocID="{5AC9D56A-0200-440B-A1AE-6AD813D884EF}" presName="node" presStyleLbl="node1" presStyleIdx="0" presStyleCnt="4" custScaleX="12919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1C0D95B-6124-4BAE-810A-C38BAC43C358}" type="pres">
      <dgm:prSet presAssocID="{904F4BEF-C337-42C0-84EC-F4BFEC7A499F}" presName="sibTrans" presStyleLbl="sibTrans2D1" presStyleIdx="0" presStyleCnt="3"/>
      <dgm:spPr/>
    </dgm:pt>
    <dgm:pt modelId="{5E246749-A7DD-4BB6-B4CE-D654067D8DCD}" type="pres">
      <dgm:prSet presAssocID="{904F4BEF-C337-42C0-84EC-F4BFEC7A499F}" presName="connectorText" presStyleLbl="sibTrans2D1" presStyleIdx="0" presStyleCnt="3"/>
      <dgm:spPr/>
    </dgm:pt>
    <dgm:pt modelId="{F82B5E08-54B7-4CDF-8B05-C2E64A39EF36}" type="pres">
      <dgm:prSet presAssocID="{D7D3F332-9F8C-449A-B193-AB861814D0F1}" presName="node" presStyleLbl="node1" presStyleIdx="1" presStyleCnt="4" custScaleX="15926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E48D238-F8C8-4568-9990-E35F4AC40CF3}" type="pres">
      <dgm:prSet presAssocID="{16826921-CE64-40C9-B459-6A33B3501B0B}" presName="sibTrans" presStyleLbl="sibTrans2D1" presStyleIdx="1" presStyleCnt="3"/>
      <dgm:spPr/>
    </dgm:pt>
    <dgm:pt modelId="{39FE4A20-B6C2-4EE2-8E7E-E2B7DA674682}" type="pres">
      <dgm:prSet presAssocID="{16826921-CE64-40C9-B459-6A33B3501B0B}" presName="connectorText" presStyleLbl="sibTrans2D1" presStyleIdx="1" presStyleCnt="3"/>
      <dgm:spPr/>
    </dgm:pt>
    <dgm:pt modelId="{1497401C-7814-404D-90B1-AF864296C69E}" type="pres">
      <dgm:prSet presAssocID="{E4E61655-E4E1-4F72-89FF-E8A2E9993E0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5612B6A-C78C-47E2-AEFE-131B12758EA9}" type="pres">
      <dgm:prSet presAssocID="{A2566AD1-D4E6-4D77-A793-1D4817990E8D}" presName="sibTrans" presStyleLbl="sibTrans2D1" presStyleIdx="2" presStyleCnt="3"/>
      <dgm:spPr/>
    </dgm:pt>
    <dgm:pt modelId="{4AB13965-5A5F-44CC-9C1F-6E55E838B368}" type="pres">
      <dgm:prSet presAssocID="{A2566AD1-D4E6-4D77-A793-1D4817990E8D}" presName="connectorText" presStyleLbl="sibTrans2D1" presStyleIdx="2" presStyleCnt="3"/>
      <dgm:spPr/>
    </dgm:pt>
    <dgm:pt modelId="{55EA1EB1-FA07-4020-AE83-3F43E0055F6B}" type="pres">
      <dgm:prSet presAssocID="{52F3748B-92C9-43FB-B9DD-44C782CE89EE}" presName="node" presStyleLbl="node1" presStyleIdx="3" presStyleCnt="4" custScaleY="10568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D6CF23D-B116-484C-B069-035DDE3EF363}" type="presOf" srcId="{E4E61655-E4E1-4F72-89FF-E8A2E9993E08}" destId="{1497401C-7814-404D-90B1-AF864296C69E}" srcOrd="0" destOrd="0" presId="urn:microsoft.com/office/officeart/2005/8/layout/process1"/>
    <dgm:cxn modelId="{0F85100A-296C-4C0C-A165-44ECD1AE2D33}" srcId="{6D0BF62D-CC5F-46E1-BB18-F644FB5B4C04}" destId="{E4E61655-E4E1-4F72-89FF-E8A2E9993E08}" srcOrd="2" destOrd="0" parTransId="{54137583-C52D-4AD8-B15E-4E7A9834556A}" sibTransId="{A2566AD1-D4E6-4D77-A793-1D4817990E8D}"/>
    <dgm:cxn modelId="{A4405A51-2018-4CD7-8C67-6AA03CB4F5BF}" type="presOf" srcId="{A2566AD1-D4E6-4D77-A793-1D4817990E8D}" destId="{D5612B6A-C78C-47E2-AEFE-131B12758EA9}" srcOrd="0" destOrd="0" presId="urn:microsoft.com/office/officeart/2005/8/layout/process1"/>
    <dgm:cxn modelId="{109C7151-5D89-419E-9296-C076CE7CA23E}" type="presOf" srcId="{5AC9D56A-0200-440B-A1AE-6AD813D884EF}" destId="{24E196A3-AFAF-4182-997E-52C7B3FAA0EB}" srcOrd="0" destOrd="0" presId="urn:microsoft.com/office/officeart/2005/8/layout/process1"/>
    <dgm:cxn modelId="{4987A7D7-1C56-4210-9E3D-DD6D63D1C132}" type="presOf" srcId="{904F4BEF-C337-42C0-84EC-F4BFEC7A499F}" destId="{5E246749-A7DD-4BB6-B4CE-D654067D8DCD}" srcOrd="1" destOrd="0" presId="urn:microsoft.com/office/officeart/2005/8/layout/process1"/>
    <dgm:cxn modelId="{BE3D75BD-2629-46A9-81FB-B08407BC4B20}" type="presOf" srcId="{6D0BF62D-CC5F-46E1-BB18-F644FB5B4C04}" destId="{71F152BB-3885-4D97-A572-5192DD518516}" srcOrd="0" destOrd="0" presId="urn:microsoft.com/office/officeart/2005/8/layout/process1"/>
    <dgm:cxn modelId="{550790B4-F057-41DA-9E06-A23158DD8415}" type="presOf" srcId="{D7D3F332-9F8C-449A-B193-AB861814D0F1}" destId="{F82B5E08-54B7-4CDF-8B05-C2E64A39EF36}" srcOrd="0" destOrd="0" presId="urn:microsoft.com/office/officeart/2005/8/layout/process1"/>
    <dgm:cxn modelId="{D6E2A523-8384-4C99-AE34-05B19C339F8E}" srcId="{6D0BF62D-CC5F-46E1-BB18-F644FB5B4C04}" destId="{52F3748B-92C9-43FB-B9DD-44C782CE89EE}" srcOrd="3" destOrd="0" parTransId="{B89F0393-4D30-4ACD-A17D-38DB036785BC}" sibTransId="{FC9E991A-EBED-4EE4-B7A0-D49998BA6BE3}"/>
    <dgm:cxn modelId="{63694288-32BC-445C-AED5-A439167928F0}" srcId="{6D0BF62D-CC5F-46E1-BB18-F644FB5B4C04}" destId="{5AC9D56A-0200-440B-A1AE-6AD813D884EF}" srcOrd="0" destOrd="0" parTransId="{B29D3E3F-F69B-4EC2-85FC-6BCC494719C9}" sibTransId="{904F4BEF-C337-42C0-84EC-F4BFEC7A499F}"/>
    <dgm:cxn modelId="{F70991E5-EB9C-4904-8BEE-C443ADE3A5CD}" type="presOf" srcId="{A2566AD1-D4E6-4D77-A793-1D4817990E8D}" destId="{4AB13965-5A5F-44CC-9C1F-6E55E838B368}" srcOrd="1" destOrd="0" presId="urn:microsoft.com/office/officeart/2005/8/layout/process1"/>
    <dgm:cxn modelId="{874CF6DC-0260-4D1B-B624-4A17AC7A331F}" type="presOf" srcId="{16826921-CE64-40C9-B459-6A33B3501B0B}" destId="{39FE4A20-B6C2-4EE2-8E7E-E2B7DA674682}" srcOrd="1" destOrd="0" presId="urn:microsoft.com/office/officeart/2005/8/layout/process1"/>
    <dgm:cxn modelId="{4342D5D8-4A86-4F1F-90DC-49FDF10177DF}" type="presOf" srcId="{52F3748B-92C9-43FB-B9DD-44C782CE89EE}" destId="{55EA1EB1-FA07-4020-AE83-3F43E0055F6B}" srcOrd="0" destOrd="0" presId="urn:microsoft.com/office/officeart/2005/8/layout/process1"/>
    <dgm:cxn modelId="{705CB91E-E9BE-4E6A-A8C6-76DE51B27810}" type="presOf" srcId="{904F4BEF-C337-42C0-84EC-F4BFEC7A499F}" destId="{41C0D95B-6124-4BAE-810A-C38BAC43C358}" srcOrd="0" destOrd="0" presId="urn:microsoft.com/office/officeart/2005/8/layout/process1"/>
    <dgm:cxn modelId="{1DC2107F-2526-4DEF-B3CF-E0C2EBB25BE2}" type="presOf" srcId="{16826921-CE64-40C9-B459-6A33B3501B0B}" destId="{1E48D238-F8C8-4568-9990-E35F4AC40CF3}" srcOrd="0" destOrd="0" presId="urn:microsoft.com/office/officeart/2005/8/layout/process1"/>
    <dgm:cxn modelId="{1DFCA7F3-26A1-46F8-8E1A-C3B8138533D9}" srcId="{6D0BF62D-CC5F-46E1-BB18-F644FB5B4C04}" destId="{D7D3F332-9F8C-449A-B193-AB861814D0F1}" srcOrd="1" destOrd="0" parTransId="{F2F8247A-CF66-4468-A1DD-A72A28D51F99}" sibTransId="{16826921-CE64-40C9-B459-6A33B3501B0B}"/>
    <dgm:cxn modelId="{5F494F6B-2629-40CC-93D5-DEF2BAFC5275}" type="presParOf" srcId="{71F152BB-3885-4D97-A572-5192DD518516}" destId="{24E196A3-AFAF-4182-997E-52C7B3FAA0EB}" srcOrd="0" destOrd="0" presId="urn:microsoft.com/office/officeart/2005/8/layout/process1"/>
    <dgm:cxn modelId="{EB870736-07CC-45E7-97E8-5940253EBAE3}" type="presParOf" srcId="{71F152BB-3885-4D97-A572-5192DD518516}" destId="{41C0D95B-6124-4BAE-810A-C38BAC43C358}" srcOrd="1" destOrd="0" presId="urn:microsoft.com/office/officeart/2005/8/layout/process1"/>
    <dgm:cxn modelId="{3C8E20B8-8101-4F1D-B112-83337A3999FB}" type="presParOf" srcId="{41C0D95B-6124-4BAE-810A-C38BAC43C358}" destId="{5E246749-A7DD-4BB6-B4CE-D654067D8DCD}" srcOrd="0" destOrd="0" presId="urn:microsoft.com/office/officeart/2005/8/layout/process1"/>
    <dgm:cxn modelId="{3317F118-3068-4288-BE56-B4408271C46D}" type="presParOf" srcId="{71F152BB-3885-4D97-A572-5192DD518516}" destId="{F82B5E08-54B7-4CDF-8B05-C2E64A39EF36}" srcOrd="2" destOrd="0" presId="urn:microsoft.com/office/officeart/2005/8/layout/process1"/>
    <dgm:cxn modelId="{04F52D2F-B82E-4449-9E1F-8065511B2C57}" type="presParOf" srcId="{71F152BB-3885-4D97-A572-5192DD518516}" destId="{1E48D238-F8C8-4568-9990-E35F4AC40CF3}" srcOrd="3" destOrd="0" presId="urn:microsoft.com/office/officeart/2005/8/layout/process1"/>
    <dgm:cxn modelId="{A5B5BA83-DFDF-4DF2-A8AC-10B5B330C2EA}" type="presParOf" srcId="{1E48D238-F8C8-4568-9990-E35F4AC40CF3}" destId="{39FE4A20-B6C2-4EE2-8E7E-E2B7DA674682}" srcOrd="0" destOrd="0" presId="urn:microsoft.com/office/officeart/2005/8/layout/process1"/>
    <dgm:cxn modelId="{25FE65AB-0E8E-4431-8B6E-AEC28D977545}" type="presParOf" srcId="{71F152BB-3885-4D97-A572-5192DD518516}" destId="{1497401C-7814-404D-90B1-AF864296C69E}" srcOrd="4" destOrd="0" presId="urn:microsoft.com/office/officeart/2005/8/layout/process1"/>
    <dgm:cxn modelId="{D834454E-85F5-4059-BD2A-F43F88C59FD9}" type="presParOf" srcId="{71F152BB-3885-4D97-A572-5192DD518516}" destId="{D5612B6A-C78C-47E2-AEFE-131B12758EA9}" srcOrd="5" destOrd="0" presId="urn:microsoft.com/office/officeart/2005/8/layout/process1"/>
    <dgm:cxn modelId="{E629F4D5-B4C2-482A-BD2D-A329A62EF6EE}" type="presParOf" srcId="{D5612B6A-C78C-47E2-AEFE-131B12758EA9}" destId="{4AB13965-5A5F-44CC-9C1F-6E55E838B368}" srcOrd="0" destOrd="0" presId="urn:microsoft.com/office/officeart/2005/8/layout/process1"/>
    <dgm:cxn modelId="{1A0176CA-0073-4C80-A19C-8396D16F5C31}" type="presParOf" srcId="{71F152BB-3885-4D97-A572-5192DD518516}" destId="{55EA1EB1-FA07-4020-AE83-3F43E0055F6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8A10F-5448-494F-8077-5D01698AC612}">
      <dsp:nvSpPr>
        <dsp:cNvPr id="0" name=""/>
        <dsp:cNvSpPr/>
      </dsp:nvSpPr>
      <dsp:spPr>
        <a:xfrm>
          <a:off x="9587" y="2215755"/>
          <a:ext cx="2569073" cy="184537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entury Schoolbook" panose="02040604050505020304" pitchFamily="18" charset="0"/>
            </a:rPr>
            <a:t>The equation of the weld bead in a single pass is assumed to be parabolic and the general equation is </a:t>
          </a:r>
        </a:p>
      </dsp:txBody>
      <dsp:txXfrm>
        <a:off x="63636" y="2269804"/>
        <a:ext cx="2460975" cy="1737275"/>
      </dsp:txXfrm>
    </dsp:sp>
    <dsp:sp modelId="{71E7E846-FAD0-4A79-908B-600EB2819AD7}">
      <dsp:nvSpPr>
        <dsp:cNvPr id="0" name=""/>
        <dsp:cNvSpPr/>
      </dsp:nvSpPr>
      <dsp:spPr>
        <a:xfrm>
          <a:off x="2785035" y="2882538"/>
          <a:ext cx="437513" cy="5118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100" kern="1200"/>
        </a:p>
      </dsp:txBody>
      <dsp:txXfrm>
        <a:off x="2785035" y="2984900"/>
        <a:ext cx="306259" cy="307084"/>
      </dsp:txXfrm>
    </dsp:sp>
    <dsp:sp modelId="{5BE9E8B1-CF71-426E-9454-BB6A0EBBA200}">
      <dsp:nvSpPr>
        <dsp:cNvPr id="0" name=""/>
        <dsp:cNvSpPr/>
      </dsp:nvSpPr>
      <dsp:spPr>
        <a:xfrm>
          <a:off x="3404159" y="2350851"/>
          <a:ext cx="2569713" cy="1575182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entury Schoolbook" panose="02040604050505020304" pitchFamily="18" charset="0"/>
            </a:rPr>
            <a:t>Using the coordinate axes as shown in the figure below and the corresponding boundary conditions, we obtain the following equation </a:t>
          </a:r>
          <a:endParaRPr lang="en-IN" sz="1400" kern="1200" dirty="0">
            <a:latin typeface="Century Schoolbook" panose="02040604050505020304" pitchFamily="18" charset="0"/>
          </a:endParaRPr>
        </a:p>
      </dsp:txBody>
      <dsp:txXfrm>
        <a:off x="3450295" y="2396987"/>
        <a:ext cx="2477441" cy="1482910"/>
      </dsp:txXfrm>
    </dsp:sp>
    <dsp:sp modelId="{7CE282AB-1056-4D44-AD57-D1051FB42A6D}">
      <dsp:nvSpPr>
        <dsp:cNvPr id="0" name=""/>
        <dsp:cNvSpPr/>
      </dsp:nvSpPr>
      <dsp:spPr>
        <a:xfrm>
          <a:off x="6180246" y="2882538"/>
          <a:ext cx="437513" cy="5118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100" kern="1200"/>
        </a:p>
      </dsp:txBody>
      <dsp:txXfrm>
        <a:off x="6180246" y="2984900"/>
        <a:ext cx="306259" cy="307084"/>
      </dsp:txXfrm>
    </dsp:sp>
    <dsp:sp modelId="{ADAB6E4C-B7C6-4836-B0C8-95D3FACC3BA7}">
      <dsp:nvSpPr>
        <dsp:cNvPr id="0" name=""/>
        <dsp:cNvSpPr/>
      </dsp:nvSpPr>
      <dsp:spPr>
        <a:xfrm>
          <a:off x="6799370" y="2268752"/>
          <a:ext cx="2719603" cy="1739379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entury Schoolbook" panose="02040604050505020304" pitchFamily="18" charset="0"/>
            </a:rPr>
            <a:t>In order to simplify calculations, we shift the parabola to the right by a distance of width/2 and add the thickness of the weld bead to the equation. The equation we obtain is: </a:t>
          </a:r>
          <a:endParaRPr lang="en-IN" sz="1400" kern="1200" dirty="0">
            <a:latin typeface="Century Schoolbook" panose="02040604050505020304" pitchFamily="18" charset="0"/>
          </a:endParaRPr>
        </a:p>
      </dsp:txBody>
      <dsp:txXfrm>
        <a:off x="6850315" y="2319697"/>
        <a:ext cx="2617713" cy="1637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196A3-AFAF-4182-997E-52C7B3FAA0EB}">
      <dsp:nvSpPr>
        <dsp:cNvPr id="0" name=""/>
        <dsp:cNvSpPr/>
      </dsp:nvSpPr>
      <dsp:spPr>
        <a:xfrm>
          <a:off x="7403" y="2034976"/>
          <a:ext cx="2543667" cy="134871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entury Schoolbook" panose="02040604050505020304" pitchFamily="18" charset="0"/>
            </a:rPr>
            <a:t>But this equation is valid only for a 2D plane and the height will vary with both the abscissa and ordinate in the 3D coordinates</a:t>
          </a:r>
          <a:endParaRPr lang="en-IN" sz="1400" kern="1200" dirty="0">
            <a:latin typeface="Century Schoolbook" panose="02040604050505020304" pitchFamily="18" charset="0"/>
          </a:endParaRPr>
        </a:p>
      </dsp:txBody>
      <dsp:txXfrm>
        <a:off x="46905" y="2074478"/>
        <a:ext cx="2464663" cy="1269709"/>
      </dsp:txXfrm>
    </dsp:sp>
    <dsp:sp modelId="{41C0D95B-6124-4BAE-810A-C38BAC43C358}">
      <dsp:nvSpPr>
        <dsp:cNvPr id="0" name=""/>
        <dsp:cNvSpPr/>
      </dsp:nvSpPr>
      <dsp:spPr>
        <a:xfrm>
          <a:off x="2747950" y="2465202"/>
          <a:ext cx="417385" cy="48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kern="1200"/>
        </a:p>
      </dsp:txBody>
      <dsp:txXfrm>
        <a:off x="2747950" y="2562854"/>
        <a:ext cx="292170" cy="292957"/>
      </dsp:txXfrm>
    </dsp:sp>
    <dsp:sp modelId="{F82B5E08-54B7-4CDF-8B05-C2E64A39EF36}">
      <dsp:nvSpPr>
        <dsp:cNvPr id="0" name=""/>
        <dsp:cNvSpPr/>
      </dsp:nvSpPr>
      <dsp:spPr>
        <a:xfrm>
          <a:off x="3338590" y="2034976"/>
          <a:ext cx="3135547" cy="134871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entury Schoolbook" panose="02040604050505020304" pitchFamily="18" charset="0"/>
            </a:rPr>
            <a:t>Hence we define a variable length and update it at each iteration </a:t>
          </a:r>
          <a:endParaRPr lang="en-IN" sz="1400" kern="1200" dirty="0">
            <a:latin typeface="Century Schoolbook" panose="02040604050505020304" pitchFamily="18" charset="0"/>
          </a:endParaRPr>
        </a:p>
      </dsp:txBody>
      <dsp:txXfrm>
        <a:off x="3378092" y="2074478"/>
        <a:ext cx="3056543" cy="1269709"/>
      </dsp:txXfrm>
    </dsp:sp>
    <dsp:sp modelId="{1E48D238-F8C8-4568-9990-E35F4AC40CF3}">
      <dsp:nvSpPr>
        <dsp:cNvPr id="0" name=""/>
        <dsp:cNvSpPr/>
      </dsp:nvSpPr>
      <dsp:spPr>
        <a:xfrm>
          <a:off x="6671017" y="2465202"/>
          <a:ext cx="417385" cy="48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kern="1200"/>
        </a:p>
      </dsp:txBody>
      <dsp:txXfrm>
        <a:off x="6671017" y="2562854"/>
        <a:ext cx="292170" cy="292957"/>
      </dsp:txXfrm>
    </dsp:sp>
    <dsp:sp modelId="{1497401C-7814-404D-90B1-AF864296C69E}">
      <dsp:nvSpPr>
        <dsp:cNvPr id="0" name=""/>
        <dsp:cNvSpPr/>
      </dsp:nvSpPr>
      <dsp:spPr>
        <a:xfrm>
          <a:off x="7261656" y="2034976"/>
          <a:ext cx="1968798" cy="134871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entury Schoolbook" panose="02040604050505020304" pitchFamily="18" charset="0"/>
            </a:rPr>
            <a:t>We use this variable length to define the height of the bead at the point (x[</a:t>
          </a:r>
          <a:r>
            <a:rPr lang="en-US" sz="1400" kern="1200" dirty="0" err="1" smtClean="0">
              <a:latin typeface="Century Schoolbook" panose="02040604050505020304" pitchFamily="18" charset="0"/>
            </a:rPr>
            <a:t>i</a:t>
          </a:r>
          <a:r>
            <a:rPr lang="en-US" sz="1400" kern="1200" dirty="0" smtClean="0">
              <a:latin typeface="Century Schoolbook" panose="02040604050505020304" pitchFamily="18" charset="0"/>
            </a:rPr>
            <a:t>], y[</a:t>
          </a:r>
          <a:r>
            <a:rPr lang="en-US" sz="1400" kern="1200" dirty="0" err="1" smtClean="0">
              <a:latin typeface="Century Schoolbook" panose="02040604050505020304" pitchFamily="18" charset="0"/>
            </a:rPr>
            <a:t>i</a:t>
          </a:r>
          <a:r>
            <a:rPr lang="en-US" sz="1400" kern="1200" dirty="0" smtClean="0">
              <a:latin typeface="Century Schoolbook" panose="02040604050505020304" pitchFamily="18" charset="0"/>
            </a:rPr>
            <a:t>])</a:t>
          </a:r>
          <a:endParaRPr lang="en-IN" sz="1400" kern="1200" dirty="0">
            <a:latin typeface="Century Schoolbook" panose="02040604050505020304" pitchFamily="18" charset="0"/>
          </a:endParaRPr>
        </a:p>
      </dsp:txBody>
      <dsp:txXfrm>
        <a:off x="7301158" y="2074478"/>
        <a:ext cx="1889794" cy="1269709"/>
      </dsp:txXfrm>
    </dsp:sp>
    <dsp:sp modelId="{D5612B6A-C78C-47E2-AEFE-131B12758EA9}">
      <dsp:nvSpPr>
        <dsp:cNvPr id="0" name=""/>
        <dsp:cNvSpPr/>
      </dsp:nvSpPr>
      <dsp:spPr>
        <a:xfrm>
          <a:off x="9427335" y="2465202"/>
          <a:ext cx="417385" cy="48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kern="1200"/>
        </a:p>
      </dsp:txBody>
      <dsp:txXfrm>
        <a:off x="9427335" y="2562854"/>
        <a:ext cx="292170" cy="292957"/>
      </dsp:txXfrm>
    </dsp:sp>
    <dsp:sp modelId="{55EA1EB1-FA07-4020-AE83-3F43E0055F6B}">
      <dsp:nvSpPr>
        <dsp:cNvPr id="0" name=""/>
        <dsp:cNvSpPr/>
      </dsp:nvSpPr>
      <dsp:spPr>
        <a:xfrm>
          <a:off x="10017974" y="1996646"/>
          <a:ext cx="1968798" cy="1425374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entury Schoolbook" panose="02040604050505020304" pitchFamily="18" charset="0"/>
            </a:rPr>
            <a:t>We update length to zero whenever the length traversed along the curve exceeds the width of the bead</a:t>
          </a:r>
          <a:endParaRPr lang="en-IN" sz="1400" kern="1200" dirty="0">
            <a:latin typeface="Century Schoolbook" panose="02040604050505020304" pitchFamily="18" charset="0"/>
          </a:endParaRPr>
        </a:p>
      </dsp:txBody>
      <dsp:txXfrm>
        <a:off x="10059722" y="2038394"/>
        <a:ext cx="1885302" cy="1341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pn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.png"/><Relationship Id="rId4" Type="http://schemas.openxmlformats.org/officeDocument/2006/relationships/diagramData" Target="../diagrams/data2.xml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867" y="1219516"/>
            <a:ext cx="10202406" cy="2677648"/>
          </a:xfrm>
        </p:spPr>
        <p:txBody>
          <a:bodyPr/>
          <a:lstStyle/>
          <a:p>
            <a:pPr algn="ctr"/>
            <a:r>
              <a:rPr lang="en-US" sz="5100" dirty="0" smtClean="0">
                <a:latin typeface="Century Schoolbook" panose="02040604050505020304" pitchFamily="18" charset="0"/>
              </a:rPr>
              <a:t>ME222 PROJECT</a:t>
            </a:r>
            <a:r>
              <a:rPr lang="en-US" sz="5100" dirty="0" smtClean="0"/>
              <a:t/>
            </a:r>
            <a:br>
              <a:rPr lang="en-US" sz="5100" dirty="0" smtClean="0"/>
            </a:br>
            <a:r>
              <a:rPr lang="en-US" sz="5100" dirty="0"/>
              <a:t/>
            </a:r>
            <a:br>
              <a:rPr lang="en-US" sz="5100" dirty="0"/>
            </a:br>
            <a:r>
              <a:rPr lang="en-US" sz="4000" dirty="0" smtClean="0">
                <a:latin typeface="Century Schoolbook" panose="02040604050505020304" pitchFamily="18" charset="0"/>
              </a:rPr>
              <a:t>MASS BALANCE IN MULTI-PASS WELDING</a:t>
            </a:r>
            <a:endParaRPr lang="en-IN" sz="5100" dirty="0">
              <a:latin typeface="Century Schoolbook" panose="020406040505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06499" y="5076483"/>
            <a:ext cx="3027774" cy="861420"/>
          </a:xfrm>
        </p:spPr>
        <p:txBody>
          <a:bodyPr/>
          <a:lstStyle/>
          <a:p>
            <a:r>
              <a:rPr lang="en-US" dirty="0" smtClean="0"/>
              <a:t>VENKATESH KULKARNI</a:t>
            </a:r>
          </a:p>
          <a:p>
            <a:r>
              <a:rPr lang="en-US" dirty="0" smtClean="0"/>
              <a:t>190103123</a:t>
            </a:r>
            <a:endParaRPr lang="en-IN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1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35"/>
    </mc:Choice>
    <mc:Fallback>
      <p:transition spd="slow" advTm="15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VISUALIZING THE RESULTS</a:t>
            </a:r>
            <a:endParaRPr lang="en-IN" dirty="0">
              <a:latin typeface="Century Schoolbook" panose="020406040505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9" y="3563000"/>
            <a:ext cx="3320936" cy="22139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70" y="3595046"/>
            <a:ext cx="3224796" cy="2149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87" y="2867872"/>
            <a:ext cx="4744418" cy="3268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3301" y="5776957"/>
            <a:ext cx="2709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Graph of z </a:t>
            </a:r>
            <a:r>
              <a:rPr lang="en-US" sz="1600" dirty="0" err="1" smtClean="0">
                <a:latin typeface="Century Schoolbook" panose="02040604050505020304" pitchFamily="18" charset="0"/>
              </a:rPr>
              <a:t>vs</a:t>
            </a:r>
            <a:r>
              <a:rPr lang="en-US" sz="1600" dirty="0" smtClean="0">
                <a:latin typeface="Century Schoolbook" panose="02040604050505020304" pitchFamily="18" charset="0"/>
              </a:rPr>
              <a:t> x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5660" y="6239116"/>
            <a:ext cx="3725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Plotting </a:t>
            </a:r>
            <a:r>
              <a:rPr lang="en-US" sz="1600" dirty="0" err="1" smtClean="0">
                <a:latin typeface="Century Schoolbook" panose="02040604050505020304" pitchFamily="18" charset="0"/>
              </a:rPr>
              <a:t>x,y,z</a:t>
            </a:r>
            <a:r>
              <a:rPr lang="en-US" sz="1600" dirty="0" smtClean="0">
                <a:latin typeface="Century Schoolbook" panose="02040604050505020304" pitchFamily="18" charset="0"/>
              </a:rPr>
              <a:t> in 3D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45451" y="5744909"/>
            <a:ext cx="2102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Graph of z </a:t>
            </a:r>
            <a:r>
              <a:rPr lang="en-US" sz="1600" dirty="0" err="1" smtClean="0">
                <a:latin typeface="Century Schoolbook" panose="02040604050505020304" pitchFamily="18" charset="0"/>
              </a:rPr>
              <a:t>vs</a:t>
            </a:r>
            <a:r>
              <a:rPr lang="en-US" sz="1600" dirty="0" smtClean="0">
                <a:latin typeface="Century Schoolbook" panose="02040604050505020304" pitchFamily="18" charset="0"/>
              </a:rPr>
              <a:t> y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019" y="2252075"/>
            <a:ext cx="23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2D plane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15298" y="2696728"/>
            <a:ext cx="1051132" cy="3674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y = x</a:t>
            </a:r>
            <a:endParaRPr lang="en-IN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6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5"/>
    </mc:Choice>
    <mc:Fallback>
      <p:transition spd="slow" advTm="10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VISUALIZING THE RESULTS</a:t>
            </a:r>
            <a:endParaRPr lang="en-IN" dirty="0">
              <a:latin typeface="Century Schoolbook" panose="020406040505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643" y="2572284"/>
            <a:ext cx="5297612" cy="3649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3" y="2939157"/>
            <a:ext cx="3675943" cy="2450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34" y="3065800"/>
            <a:ext cx="3485979" cy="23239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7125" y="5467008"/>
            <a:ext cx="2709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Graph of z </a:t>
            </a:r>
            <a:r>
              <a:rPr lang="en-US" sz="1600" dirty="0" err="1" smtClean="0">
                <a:latin typeface="Century Schoolbook" panose="02040604050505020304" pitchFamily="18" charset="0"/>
              </a:rPr>
              <a:t>vs</a:t>
            </a:r>
            <a:r>
              <a:rPr lang="en-US" sz="1600" dirty="0" smtClean="0">
                <a:latin typeface="Century Schoolbook" panose="02040604050505020304" pitchFamily="18" charset="0"/>
              </a:rPr>
              <a:t> x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1099" y="6229883"/>
            <a:ext cx="3725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Plotting </a:t>
            </a:r>
            <a:r>
              <a:rPr lang="en-US" sz="1600" dirty="0" err="1" smtClean="0">
                <a:latin typeface="Century Schoolbook" panose="02040604050505020304" pitchFamily="18" charset="0"/>
              </a:rPr>
              <a:t>x,y,z</a:t>
            </a:r>
            <a:r>
              <a:rPr lang="en-US" sz="1600" dirty="0" smtClean="0">
                <a:latin typeface="Century Schoolbook" panose="02040604050505020304" pitchFamily="18" charset="0"/>
              </a:rPr>
              <a:t> in 3D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1627" y="5544748"/>
            <a:ext cx="2102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Graph of z </a:t>
            </a:r>
            <a:r>
              <a:rPr lang="en-US" sz="1600" dirty="0" err="1" smtClean="0">
                <a:latin typeface="Century Schoolbook" panose="02040604050505020304" pitchFamily="18" charset="0"/>
              </a:rPr>
              <a:t>vs</a:t>
            </a:r>
            <a:r>
              <a:rPr lang="en-US" sz="1600" dirty="0" smtClean="0">
                <a:latin typeface="Century Schoolbook" panose="02040604050505020304" pitchFamily="18" charset="0"/>
              </a:rPr>
              <a:t> y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019" y="2252075"/>
            <a:ext cx="23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2D plane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07643" y="2596547"/>
            <a:ext cx="176762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y = x^2</a:t>
            </a:r>
            <a:endParaRPr lang="en-IN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3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98"/>
    </mc:Choice>
    <mc:Fallback>
      <p:transition spd="slow" advTm="28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CONCLUSION</a:t>
            </a:r>
            <a:endParaRPr lang="en-IN" dirty="0">
              <a:latin typeface="Century Schoolbook" panose="020406040505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755" y="2324456"/>
            <a:ext cx="73750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Century Schoolbook" panose="02040604050505020304" pitchFamily="18" charset="0"/>
              </a:rPr>
              <a:t>Calculating the mass deposited in single pass or multi-pass welding allows us to optimize various process parameters like rate </a:t>
            </a:r>
            <a:r>
              <a:rPr lang="en-US" dirty="0">
                <a:latin typeface="Century Schoolbook" panose="02040604050505020304" pitchFamily="18" charset="0"/>
              </a:rPr>
              <a:t>of heat input, wider heat distribution, </a:t>
            </a:r>
            <a:r>
              <a:rPr lang="en-US" dirty="0" smtClean="0">
                <a:latin typeface="Century Schoolbook" panose="02040604050505020304" pitchFamily="18" charset="0"/>
              </a:rPr>
              <a:t>higher resolution </a:t>
            </a:r>
            <a:r>
              <a:rPr lang="en-US" dirty="0">
                <a:latin typeface="Century Schoolbook" panose="02040604050505020304" pitchFamily="18" charset="0"/>
              </a:rPr>
              <a:t>and optimum </a:t>
            </a:r>
            <a:r>
              <a:rPr lang="en-US" dirty="0" smtClean="0">
                <a:latin typeface="Century Schoolbook" panose="02040604050505020304" pitchFamily="18" charset="0"/>
              </a:rPr>
              <a:t>yield.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Century Schoolbook" panose="0204060405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Century Schoolbook" panose="02040604050505020304" pitchFamily="18" charset="0"/>
              </a:rPr>
              <a:t>The results obtained in the project can be used to calculate height, and thus the mass, for welding along different 2D planes </a:t>
            </a:r>
            <a:endParaRPr lang="en-IN" dirty="0">
              <a:latin typeface="Century Schoolbook" panose="0204060405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latin typeface="Century Schoolbook" panose="0204060405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entury Schoolbook" panose="02040604050505020304" pitchFamily="18" charset="0"/>
              </a:rPr>
              <a:t>The bead’s geometry was modeled assuming it as a </a:t>
            </a:r>
            <a:r>
              <a:rPr lang="en-US" dirty="0" smtClean="0">
                <a:latin typeface="Century Schoolbook" panose="02040604050505020304" pitchFamily="18" charset="0"/>
              </a:rPr>
              <a:t>parabola, which has been validated experimentally. </a:t>
            </a:r>
            <a:r>
              <a:rPr lang="en-IN" dirty="0">
                <a:latin typeface="Century Schoolbook" panose="02040604050505020304" pitchFamily="18" charset="0"/>
              </a:rPr>
              <a:t>The advantage </a:t>
            </a:r>
            <a:r>
              <a:rPr lang="en-IN" dirty="0" smtClean="0">
                <a:latin typeface="Century Schoolbook" panose="02040604050505020304" pitchFamily="18" charset="0"/>
              </a:rPr>
              <a:t>of </a:t>
            </a:r>
            <a:r>
              <a:rPr lang="en-US" dirty="0" smtClean="0">
                <a:latin typeface="Century Schoolbook" panose="02040604050505020304" pitchFamily="18" charset="0"/>
              </a:rPr>
              <a:t>this </a:t>
            </a:r>
            <a:r>
              <a:rPr lang="en-US" dirty="0">
                <a:latin typeface="Century Schoolbook" panose="02040604050505020304" pitchFamily="18" charset="0"/>
              </a:rPr>
              <a:t>model is that the bead’s geometry can be inferred by </a:t>
            </a:r>
            <a:r>
              <a:rPr lang="en-US" dirty="0" smtClean="0">
                <a:latin typeface="Century Schoolbook" panose="02040604050505020304" pitchFamily="18" charset="0"/>
              </a:rPr>
              <a:t>merely </a:t>
            </a:r>
            <a:r>
              <a:rPr lang="en-IN" dirty="0" smtClean="0">
                <a:latin typeface="Century Schoolbook" panose="02040604050505020304" pitchFamily="18" charset="0"/>
              </a:rPr>
              <a:t>measuring </a:t>
            </a:r>
            <a:r>
              <a:rPr lang="en-IN" dirty="0">
                <a:latin typeface="Century Schoolbook" panose="02040604050505020304" pitchFamily="18" charset="0"/>
              </a:rPr>
              <a:t>its </a:t>
            </a:r>
            <a:r>
              <a:rPr lang="en-IN" dirty="0" smtClean="0">
                <a:latin typeface="Century Schoolbook" panose="02040604050505020304" pitchFamily="18" charset="0"/>
              </a:rPr>
              <a:t>height, instead of performing cumbersome calculations</a:t>
            </a:r>
            <a:endParaRPr lang="en-IN" dirty="0">
              <a:latin typeface="Century Schoolbook" panose="02040604050505020304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19"/>
    </mc:Choice>
    <mc:Fallback>
      <p:transition spd="slow" advTm="51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ACKNOWLEDGEMENT</a:t>
            </a:r>
            <a:endParaRPr lang="en-IN" dirty="0">
              <a:latin typeface="Century Schoolbook" panose="020406040505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4577" y="2606467"/>
            <a:ext cx="68610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would like to thank our course instructor Dr. </a:t>
            </a:r>
            <a:r>
              <a:rPr lang="en-US" dirty="0" err="1" smtClean="0"/>
              <a:t>Sajan</a:t>
            </a:r>
            <a:r>
              <a:rPr lang="en-US" dirty="0" smtClean="0"/>
              <a:t> </a:t>
            </a:r>
            <a:r>
              <a:rPr lang="en-US" dirty="0" err="1" smtClean="0"/>
              <a:t>Kapil</a:t>
            </a:r>
            <a:r>
              <a:rPr lang="en-US" dirty="0" smtClean="0"/>
              <a:t> sir for assigning me this interesting project. It was a great learning experience and I would like to thank sir for constantly guiding me during the progress of this project as well as the course. </a:t>
            </a:r>
          </a:p>
          <a:p>
            <a:endParaRPr lang="en-US" dirty="0"/>
          </a:p>
          <a:p>
            <a:r>
              <a:rPr lang="en-US" dirty="0" smtClean="0"/>
              <a:t>I would also like to thank </a:t>
            </a:r>
            <a:r>
              <a:rPr lang="en-US" dirty="0" err="1" smtClean="0"/>
              <a:t>Ritam</a:t>
            </a:r>
            <a:r>
              <a:rPr lang="en-US" dirty="0" smtClean="0"/>
              <a:t> </a:t>
            </a:r>
            <a:r>
              <a:rPr lang="en-US" dirty="0" err="1" smtClean="0"/>
              <a:t>Sarma</a:t>
            </a:r>
            <a:r>
              <a:rPr lang="en-US" dirty="0" smtClean="0"/>
              <a:t> sir for guiding me over phone calls and providing me resources to better understand this project. 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5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42"/>
    </mc:Choice>
    <mc:Fallback>
      <p:transition spd="slow" advTm="28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REFERENCES</a:t>
            </a:r>
            <a:endParaRPr lang="en-IN" dirty="0">
              <a:latin typeface="Century Schoolbook" panose="020406040505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0773" y="2452643"/>
            <a:ext cx="69819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The research paper : </a:t>
            </a:r>
          </a:p>
          <a:p>
            <a:r>
              <a:rPr lang="en-US" dirty="0" smtClean="0"/>
              <a:t>    “</a:t>
            </a:r>
            <a:r>
              <a:rPr lang="en-US" b="1" dirty="0"/>
              <a:t>Weld bead modeling and process optimization in Hybrid </a:t>
            </a:r>
            <a:r>
              <a:rPr lang="en-US" b="1" dirty="0" smtClean="0"/>
              <a:t>    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Layered Manufacturing</a:t>
            </a:r>
            <a:r>
              <a:rPr lang="en-US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GeeksforGeeks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Matplotlib</a:t>
            </a:r>
            <a:r>
              <a:rPr lang="en-US" dirty="0" smtClean="0"/>
              <a:t> documentation</a:t>
            </a: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6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39"/>
    </mc:Choice>
    <mc:Fallback>
      <p:transition spd="slow" advTm="13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PROBLEM STATEMENT</a:t>
            </a:r>
            <a:endParaRPr lang="en-IN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710" y="2457066"/>
            <a:ext cx="42291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472" y="2508190"/>
            <a:ext cx="5400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Century Schoolbook" panose="02040604050505020304" pitchFamily="18" charset="0"/>
              </a:rPr>
              <a:t>Finding the height ‘h’ of the weld </a:t>
            </a:r>
            <a:r>
              <a:rPr lang="en-US" dirty="0" smtClean="0">
                <a:latin typeface="Century Schoolbook" panose="02040604050505020304" pitchFamily="18" charset="0"/>
              </a:rPr>
              <a:t>bead, </a:t>
            </a:r>
            <a:r>
              <a:rPr lang="en-US" dirty="0" smtClean="0">
                <a:latin typeface="Century Schoolbook" panose="02040604050505020304" pitchFamily="18" charset="0"/>
              </a:rPr>
              <a:t>assuming its </a:t>
            </a:r>
            <a:r>
              <a:rPr lang="en-US" dirty="0">
                <a:latin typeface="Century Schoolbook" panose="02040604050505020304" pitchFamily="18" charset="0"/>
              </a:rPr>
              <a:t>cross sectional </a:t>
            </a:r>
            <a:r>
              <a:rPr lang="en-US" dirty="0" smtClean="0">
                <a:latin typeface="Century Schoolbook" panose="02040604050505020304" pitchFamily="18" charset="0"/>
              </a:rPr>
              <a:t>profile to be a parabola, </a:t>
            </a:r>
            <a:r>
              <a:rPr lang="en-US" dirty="0">
                <a:latin typeface="Century Schoolbook" panose="02040604050505020304" pitchFamily="18" charset="0"/>
              </a:rPr>
              <a:t>for different paths in the 2D plane </a:t>
            </a:r>
            <a:endParaRPr lang="en-US" dirty="0" smtClean="0">
              <a:latin typeface="Century Schoolbook" panose="0204060405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Century Schoolbook" panose="0204060405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Century Schoolbook" panose="02040604050505020304" pitchFamily="18" charset="0"/>
              </a:rPr>
              <a:t>Visualizing the </a:t>
            </a:r>
            <a:r>
              <a:rPr lang="en-US" dirty="0" smtClean="0">
                <a:latin typeface="Century Schoolbook" panose="02040604050505020304" pitchFamily="18" charset="0"/>
              </a:rPr>
              <a:t>results obtained </a:t>
            </a:r>
            <a:r>
              <a:rPr lang="en-US" dirty="0" smtClean="0">
                <a:latin typeface="Century Schoolbook" panose="02040604050505020304" pitchFamily="18" charset="0"/>
              </a:rPr>
              <a:t>using </a:t>
            </a:r>
            <a:r>
              <a:rPr lang="en-US" dirty="0" smtClean="0">
                <a:latin typeface="Century Schoolbook" panose="02040604050505020304" pitchFamily="18" charset="0"/>
              </a:rPr>
              <a:t>python  library </a:t>
            </a:r>
            <a:r>
              <a:rPr lang="en-US" dirty="0" err="1" smtClean="0">
                <a:latin typeface="Century Schoolbook" panose="02040604050505020304" pitchFamily="18" charset="0"/>
              </a:rPr>
              <a:t>matplotlib</a:t>
            </a:r>
            <a:r>
              <a:rPr lang="en-US" dirty="0" smtClean="0">
                <a:latin typeface="Century Schoolbook" panose="02040604050505020304" pitchFamily="18" charset="0"/>
              </a:rPr>
              <a:t>, which would facilitate in optimizing the welding process.</a:t>
            </a:r>
            <a:endParaRPr lang="en-IN" dirty="0">
              <a:latin typeface="Century Schoolbook" panose="02040604050505020304" pitchFamily="18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51" y="4624728"/>
            <a:ext cx="3673667" cy="15777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98564" y="4743066"/>
            <a:ext cx="394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Geometry of the weld bead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817235" y="6287675"/>
            <a:ext cx="386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Parabolic cross sectional profile</a:t>
            </a:r>
            <a:endParaRPr lang="en-IN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97"/>
    </mc:Choice>
    <mc:Fallback>
      <p:transition spd="slow" advTm="37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170" y="973668"/>
            <a:ext cx="10467326" cy="706964"/>
          </a:xfrm>
        </p:spPr>
        <p:txBody>
          <a:bodyPr/>
          <a:lstStyle/>
          <a:p>
            <a:r>
              <a:rPr lang="en-US" dirty="0" smtClean="0"/>
              <a:t>D</a:t>
            </a:r>
            <a:r>
              <a:rPr lang="en-US" dirty="0" smtClean="0">
                <a:latin typeface="Century Schoolbook" panose="02040604050505020304" pitchFamily="18" charset="0"/>
              </a:rPr>
              <a:t>EVELOPING THE MATHMATICAL MODEL</a:t>
            </a:r>
            <a:endParaRPr lang="en-IN" dirty="0">
              <a:latin typeface="Century Schoolbook" panose="020406040505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7998345"/>
              </p:ext>
            </p:extLst>
          </p:nvPr>
        </p:nvGraphicFramePr>
        <p:xfrm>
          <a:off x="1008404" y="0"/>
          <a:ext cx="9528561" cy="6276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0479" y="4134021"/>
            <a:ext cx="1765363" cy="5478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4777" y="4134021"/>
            <a:ext cx="199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dirty="0"/>
              <a:t>y = </a:t>
            </a:r>
            <a:r>
              <a:rPr lang="en-IN" b="1" dirty="0"/>
              <a:t>ax</a:t>
            </a:r>
            <a:r>
              <a:rPr lang="en-IN" b="1" baseline="30000" dirty="0"/>
              <a:t>2</a:t>
            </a:r>
            <a:r>
              <a:rPr lang="en-IN" dirty="0"/>
              <a:t> + </a:t>
            </a:r>
            <a:r>
              <a:rPr lang="en-IN" b="1" dirty="0" err="1"/>
              <a:t>bx</a:t>
            </a:r>
            <a:r>
              <a:rPr lang="en-IN" dirty="0"/>
              <a:t> + </a:t>
            </a:r>
            <a:r>
              <a:rPr lang="en-IN" b="1" dirty="0"/>
              <a:t>c</a:t>
            </a:r>
            <a:r>
              <a:rPr lang="en-US" dirty="0"/>
              <a:t> </a:t>
            </a: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827948" y="4223290"/>
            <a:ext cx="348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 = (4h)/(w^(2))[</a:t>
            </a:r>
            <a:r>
              <a:rPr lang="en-IN" dirty="0" err="1"/>
              <a:t>wx</a:t>
            </a:r>
            <a:r>
              <a:rPr lang="en-IN" dirty="0"/>
              <a:t>-x^(2)] + 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6439" y="4914120"/>
            <a:ext cx="4106788" cy="194388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55"/>
    </mc:Choice>
    <mc:Fallback>
      <p:transition spd="slow" advTm="53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MATHEMATICAL MODEL CONTD.</a:t>
            </a:r>
            <a:endParaRPr lang="en-IN" dirty="0">
              <a:latin typeface="Century Schoolbook" panose="020406040505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52924543"/>
              </p:ext>
            </p:extLst>
          </p:nvPr>
        </p:nvGraphicFramePr>
        <p:xfrm>
          <a:off x="197824" y="793002"/>
          <a:ext cx="119941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47751" y="4215022"/>
            <a:ext cx="421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entury Schoolbook" panose="02040604050505020304" pitchFamily="18" charset="0"/>
              </a:rPr>
              <a:t>length +=      {(x[i+1]-x[</a:t>
            </a:r>
            <a:r>
              <a:rPr lang="en-US" sz="1400" dirty="0" err="1" smtClean="0">
                <a:latin typeface="Century Schoolbook" panose="02040604050505020304" pitchFamily="18" charset="0"/>
              </a:rPr>
              <a:t>i</a:t>
            </a:r>
            <a:r>
              <a:rPr lang="en-US" sz="1400" dirty="0" smtClean="0">
                <a:latin typeface="Century Schoolbook" panose="02040604050505020304" pitchFamily="18" charset="0"/>
              </a:rPr>
              <a:t>])**2 + (y[i+1]-y[</a:t>
            </a:r>
            <a:r>
              <a:rPr lang="en-US" sz="1400" dirty="0" err="1" smtClean="0">
                <a:latin typeface="Century Schoolbook" panose="02040604050505020304" pitchFamily="18" charset="0"/>
              </a:rPr>
              <a:t>i</a:t>
            </a:r>
            <a:r>
              <a:rPr lang="en-US" sz="1400" dirty="0" smtClean="0">
                <a:latin typeface="Century Schoolbook" panose="02040604050505020304" pitchFamily="18" charset="0"/>
              </a:rPr>
              <a:t>])**2}</a:t>
            </a:r>
            <a:endParaRPr lang="en-IN" sz="1400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74" y="4168996"/>
            <a:ext cx="279075" cy="399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1432" y="6211669"/>
            <a:ext cx="3691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Here s^2 is represented as s**2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672677" y="4951907"/>
            <a:ext cx="4768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entury Schoolbook" panose="02040604050505020304" pitchFamily="18" charset="0"/>
              </a:rPr>
              <a:t>z[</a:t>
            </a:r>
            <a:r>
              <a:rPr lang="en-US" sz="1400" dirty="0" err="1" smtClean="0">
                <a:latin typeface="Century Schoolbook" panose="02040604050505020304" pitchFamily="18" charset="0"/>
              </a:rPr>
              <a:t>i</a:t>
            </a:r>
            <a:r>
              <a:rPr lang="en-US" sz="1400" dirty="0" smtClean="0">
                <a:latin typeface="Century Schoolbook" panose="02040604050505020304" pitchFamily="18" charset="0"/>
              </a:rPr>
              <a:t>] = 4h/(w**2)*[w*length-length**2] + t</a:t>
            </a:r>
            <a:endParaRPr lang="en-IN" sz="1400" dirty="0">
              <a:latin typeface="Century Schoolbook" panose="02040604050505020304" pitchFamily="18" charset="0"/>
            </a:endParaRPr>
          </a:p>
        </p:txBody>
      </p:sp>
      <p:cxnSp>
        <p:nvCxnSpPr>
          <p:cNvPr id="9" name="Elbow Connector 8"/>
          <p:cNvCxnSpPr/>
          <p:nvPr/>
        </p:nvCxnSpPr>
        <p:spPr>
          <a:xfrm rot="10800000" flipV="1">
            <a:off x="7537391" y="4164406"/>
            <a:ext cx="1034041" cy="94138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7369" y="6132643"/>
            <a:ext cx="4708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Century Schoolbook" panose="02040604050505020304" pitchFamily="18" charset="0"/>
              </a:rPr>
              <a:t>x[</a:t>
            </a:r>
            <a:r>
              <a:rPr lang="en-US" sz="1600" dirty="0" err="1" smtClean="0">
                <a:latin typeface="Century Schoolbook" panose="02040604050505020304" pitchFamily="18" charset="0"/>
              </a:rPr>
              <a:t>i</a:t>
            </a:r>
            <a:r>
              <a:rPr lang="en-US" sz="1600" dirty="0" smtClean="0">
                <a:latin typeface="Century Schoolbook" panose="02040604050505020304" pitchFamily="18" charset="0"/>
              </a:rPr>
              <a:t>], y[</a:t>
            </a:r>
            <a:r>
              <a:rPr lang="en-US" sz="1600" dirty="0" err="1" smtClean="0">
                <a:latin typeface="Century Schoolbook" panose="02040604050505020304" pitchFamily="18" charset="0"/>
              </a:rPr>
              <a:t>i</a:t>
            </a:r>
            <a:r>
              <a:rPr lang="en-US" sz="1600" dirty="0" smtClean="0">
                <a:latin typeface="Century Schoolbook" panose="02040604050505020304" pitchFamily="18" charset="0"/>
              </a:rPr>
              <a:t>] and z[</a:t>
            </a:r>
            <a:r>
              <a:rPr lang="en-US" sz="1600" dirty="0" err="1" smtClean="0">
                <a:latin typeface="Century Schoolbook" panose="02040604050505020304" pitchFamily="18" charset="0"/>
              </a:rPr>
              <a:t>i</a:t>
            </a:r>
            <a:r>
              <a:rPr lang="en-US" sz="1600" dirty="0" smtClean="0">
                <a:latin typeface="Century Schoolbook" panose="02040604050505020304" pitchFamily="18" charset="0"/>
              </a:rPr>
              <a:t>] represent the </a:t>
            </a:r>
            <a:r>
              <a:rPr lang="en-US" sz="1600" dirty="0" err="1" smtClean="0">
                <a:latin typeface="Century Schoolbook" panose="02040604050505020304" pitchFamily="18" charset="0"/>
              </a:rPr>
              <a:t>ith</a:t>
            </a:r>
            <a:r>
              <a:rPr lang="en-US" sz="1600" dirty="0" smtClean="0">
                <a:latin typeface="Century Schoolbook" panose="02040604050505020304" pitchFamily="18" charset="0"/>
              </a:rPr>
              <a:t> set of xyz coordinates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4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25"/>
    </mc:Choice>
    <mc:Fallback>
      <p:transition spd="slow" advTm="86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29" y="862572"/>
            <a:ext cx="11032620" cy="706964"/>
          </a:xfrm>
        </p:spPr>
        <p:txBody>
          <a:bodyPr/>
          <a:lstStyle/>
          <a:p>
            <a:r>
              <a:rPr lang="en-US" sz="3200" dirty="0" smtClean="0">
                <a:latin typeface="Century Schoolbook" panose="02040604050505020304" pitchFamily="18" charset="0"/>
              </a:rPr>
              <a:t>METHODS OF TAKING X,Y COORDINATES AS INPUT</a:t>
            </a:r>
            <a:endParaRPr lang="en-IN" sz="3200" dirty="0">
              <a:latin typeface="Century Schoolbook" panose="020406040505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8" y="2356146"/>
            <a:ext cx="1430263" cy="960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8101" y="2998751"/>
            <a:ext cx="293120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Take the input from the x and y coordinates given in a </a:t>
            </a:r>
            <a:r>
              <a:rPr lang="en-US" sz="1600" dirty="0" err="1" smtClean="0">
                <a:latin typeface="Century Schoolbook" panose="02040604050505020304" pitchFamily="18" charset="0"/>
              </a:rPr>
              <a:t>csv</a:t>
            </a:r>
            <a:r>
              <a:rPr lang="en-US" sz="1600" dirty="0" smtClean="0">
                <a:latin typeface="Century Schoolbook" panose="02040604050505020304" pitchFamily="18" charset="0"/>
              </a:rPr>
              <a:t> file.</a:t>
            </a:r>
          </a:p>
          <a:p>
            <a:endParaRPr lang="en-US" sz="1600" dirty="0">
              <a:latin typeface="Century Schoolbook" panose="02040604050505020304" pitchFamily="18" charset="0"/>
            </a:endParaRPr>
          </a:p>
          <a:p>
            <a:r>
              <a:rPr lang="en-US" sz="1600" dirty="0" smtClean="0">
                <a:latin typeface="Century Schoolbook" panose="02040604050505020304" pitchFamily="18" charset="0"/>
              </a:rPr>
              <a:t>This is particularly useful when we want to generate complex curves in the x-y plane</a:t>
            </a:r>
          </a:p>
          <a:p>
            <a:endParaRPr lang="en-US" sz="1600" dirty="0">
              <a:latin typeface="Century Schoolbook" panose="02040604050505020304" pitchFamily="18" charset="0"/>
            </a:endParaRPr>
          </a:p>
          <a:p>
            <a:r>
              <a:rPr lang="en-US" sz="1600" dirty="0" smtClean="0">
                <a:latin typeface="Century Schoolbook" panose="02040604050505020304" pitchFamily="18" charset="0"/>
              </a:rPr>
              <a:t>However, one disadvantage is that we would need large number of points to generate a smooth curve in 3D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962" y="2483997"/>
            <a:ext cx="880080" cy="7047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2042" y="3085032"/>
            <a:ext cx="3183308" cy="304698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Define y as a function of x using the </a:t>
            </a:r>
            <a:r>
              <a:rPr lang="en-US" sz="1600" dirty="0" err="1" smtClean="0">
                <a:latin typeface="Century Schoolbook" panose="02040604050505020304" pitchFamily="18" charset="0"/>
              </a:rPr>
              <a:t>the</a:t>
            </a:r>
            <a:r>
              <a:rPr lang="en-US" sz="1600" dirty="0" smtClean="0">
                <a:latin typeface="Century Schoolbook" panose="02040604050505020304" pitchFamily="18" charset="0"/>
              </a:rPr>
              <a:t> </a:t>
            </a:r>
            <a:r>
              <a:rPr lang="en-US" sz="1600" dirty="0" err="1" smtClean="0">
                <a:latin typeface="Century Schoolbook" panose="02040604050505020304" pitchFamily="18" charset="0"/>
              </a:rPr>
              <a:t>numpy</a:t>
            </a:r>
            <a:r>
              <a:rPr lang="en-US" sz="1600" dirty="0" smtClean="0">
                <a:latin typeface="Century Schoolbook" panose="02040604050505020304" pitchFamily="18" charset="0"/>
              </a:rPr>
              <a:t> in python.</a:t>
            </a:r>
          </a:p>
          <a:p>
            <a:endParaRPr lang="en-US" sz="1600" dirty="0">
              <a:latin typeface="Century Schoolbook" panose="02040604050505020304" pitchFamily="18" charset="0"/>
            </a:endParaRPr>
          </a:p>
          <a:p>
            <a:r>
              <a:rPr lang="en-US" sz="1600" dirty="0" smtClean="0">
                <a:latin typeface="Century Schoolbook" panose="02040604050505020304" pitchFamily="18" charset="0"/>
              </a:rPr>
              <a:t>Simple functions like the exponentials, logarithmic, trigonometric, algebraic and products of these functions can be easily generated.</a:t>
            </a:r>
          </a:p>
          <a:p>
            <a:endParaRPr lang="en-US" sz="1600" dirty="0">
              <a:latin typeface="Century Schoolbook" panose="02040604050505020304" pitchFamily="18" charset="0"/>
            </a:endParaRPr>
          </a:p>
          <a:p>
            <a:r>
              <a:rPr lang="en-US" sz="1600" dirty="0" smtClean="0">
                <a:latin typeface="Century Schoolbook" panose="02040604050505020304" pitchFamily="18" charset="0"/>
              </a:rPr>
              <a:t>However, it is relatively difficult to define </a:t>
            </a:r>
            <a:r>
              <a:rPr lang="en-US" sz="1600" dirty="0" err="1" smtClean="0">
                <a:latin typeface="Century Schoolbook" panose="02040604050505020304" pitchFamily="18" charset="0"/>
              </a:rPr>
              <a:t>comlex</a:t>
            </a:r>
            <a:r>
              <a:rPr lang="en-US" sz="1600" dirty="0" smtClean="0">
                <a:latin typeface="Century Schoolbook" panose="02040604050505020304" pitchFamily="18" charset="0"/>
              </a:rPr>
              <a:t> functions 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50"/>
    </mc:Choice>
    <mc:Fallback>
      <p:transition spd="slow" advTm="44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VISUALIZING THE RESULTS</a:t>
            </a:r>
            <a:endParaRPr lang="en-IN" dirty="0">
              <a:latin typeface="Century Schoolbook" panose="020406040505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568" y="2302160"/>
            <a:ext cx="5725682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panose="02040604050505020304" pitchFamily="18" charset="0"/>
              </a:rPr>
              <a:t>Coordinates imported from the </a:t>
            </a:r>
            <a:r>
              <a:rPr lang="en-US" sz="2400" dirty="0" err="1" smtClean="0">
                <a:latin typeface="Century Schoolbook" panose="02040604050505020304" pitchFamily="18" charset="0"/>
              </a:rPr>
              <a:t>csv</a:t>
            </a:r>
            <a:r>
              <a:rPr lang="en-US" sz="2400" dirty="0" smtClean="0">
                <a:latin typeface="Century Schoolbook" panose="02040604050505020304" pitchFamily="18" charset="0"/>
              </a:rPr>
              <a:t> file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4289" y="5829072"/>
            <a:ext cx="1922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Graph of y </a:t>
            </a:r>
            <a:r>
              <a:rPr lang="en-US" sz="1600" dirty="0" err="1" smtClean="0">
                <a:latin typeface="Century Schoolbook" panose="02040604050505020304" pitchFamily="18" charset="0"/>
              </a:rPr>
              <a:t>vs</a:t>
            </a:r>
            <a:r>
              <a:rPr lang="en-US" sz="1600" dirty="0" smtClean="0">
                <a:latin typeface="Century Schoolbook" panose="02040604050505020304" pitchFamily="18" charset="0"/>
              </a:rPr>
              <a:t> x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23" y="2998179"/>
            <a:ext cx="4299937" cy="2762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636" y="2763825"/>
            <a:ext cx="4224293" cy="30481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69392" y="5829072"/>
            <a:ext cx="1991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Graph of z </a:t>
            </a:r>
            <a:r>
              <a:rPr lang="en-US" sz="1600" dirty="0" err="1" smtClean="0">
                <a:latin typeface="Century Schoolbook" panose="02040604050505020304" pitchFamily="18" charset="0"/>
              </a:rPr>
              <a:t>vs</a:t>
            </a:r>
            <a:r>
              <a:rPr lang="en-US" sz="1600" dirty="0" smtClean="0">
                <a:latin typeface="Century Schoolbook" panose="02040604050505020304" pitchFamily="18" charset="0"/>
              </a:rPr>
              <a:t> y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4463" y="2314047"/>
            <a:ext cx="3486685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w=2mm, h=1mm, t=0.2mm</a:t>
            </a:r>
            <a:endParaRPr lang="en-IN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5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07"/>
    </mc:Choice>
    <mc:Fallback>
      <p:transition spd="slow" advTm="44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panose="02040604050505020304" pitchFamily="18" charset="0"/>
              </a:rPr>
              <a:t>VISUALIZING THE RESULTS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31" y="2455250"/>
            <a:ext cx="4859596" cy="33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954" y="2685042"/>
            <a:ext cx="3784016" cy="25226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1927" y="5300031"/>
            <a:ext cx="1810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Graph of z </a:t>
            </a:r>
            <a:r>
              <a:rPr lang="en-US" sz="1600" dirty="0" err="1" smtClean="0">
                <a:latin typeface="Century Schoolbook" panose="02040604050505020304" pitchFamily="18" charset="0"/>
              </a:rPr>
              <a:t>vs</a:t>
            </a:r>
            <a:r>
              <a:rPr lang="en-US" sz="1600" dirty="0" smtClean="0">
                <a:latin typeface="Century Schoolbook" panose="02040604050505020304" pitchFamily="18" charset="0"/>
              </a:rPr>
              <a:t> x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0100" y="5802594"/>
            <a:ext cx="3708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Plotting </a:t>
            </a:r>
            <a:r>
              <a:rPr lang="en-US" sz="1600" dirty="0" err="1" smtClean="0">
                <a:latin typeface="Century Schoolbook" panose="02040604050505020304" pitchFamily="18" charset="0"/>
              </a:rPr>
              <a:t>x,y,z</a:t>
            </a:r>
            <a:r>
              <a:rPr lang="en-US" sz="1600" dirty="0" smtClean="0">
                <a:latin typeface="Century Schoolbook" panose="02040604050505020304" pitchFamily="18" charset="0"/>
              </a:rPr>
              <a:t> in 3 dimensions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8930" y="6222229"/>
            <a:ext cx="814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NOTE: Here due to the less number of sample points, the z-x and z-y 2D planes provide a better visualization of the height obtained than the 3D plot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3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50"/>
    </mc:Choice>
    <mc:Fallback>
      <p:transition spd="slow" advTm="30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panose="02040604050505020304" pitchFamily="18" charset="0"/>
              </a:rPr>
              <a:t>VISUALIZING THE RESULTS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67" y="2424245"/>
            <a:ext cx="5448300" cy="3752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0" y="3306627"/>
            <a:ext cx="3196127" cy="2130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838" y="3501637"/>
            <a:ext cx="2903612" cy="1935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4954" y="5554766"/>
            <a:ext cx="2709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Graph of z </a:t>
            </a:r>
            <a:r>
              <a:rPr lang="en-US" sz="1600" dirty="0" err="1" smtClean="0">
                <a:latin typeface="Century Schoolbook" panose="02040604050505020304" pitchFamily="18" charset="0"/>
              </a:rPr>
              <a:t>vs</a:t>
            </a:r>
            <a:r>
              <a:rPr lang="en-US" sz="1600" dirty="0" smtClean="0">
                <a:latin typeface="Century Schoolbook" panose="02040604050505020304" pitchFamily="18" charset="0"/>
              </a:rPr>
              <a:t> x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0385" y="6177095"/>
            <a:ext cx="3725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Plotting </a:t>
            </a:r>
            <a:r>
              <a:rPr lang="en-US" sz="1600" dirty="0" err="1" smtClean="0">
                <a:latin typeface="Century Schoolbook" panose="02040604050505020304" pitchFamily="18" charset="0"/>
              </a:rPr>
              <a:t>x,y,z</a:t>
            </a:r>
            <a:r>
              <a:rPr lang="en-US" sz="1600" dirty="0" smtClean="0">
                <a:latin typeface="Century Schoolbook" panose="02040604050505020304" pitchFamily="18" charset="0"/>
              </a:rPr>
              <a:t> in 3D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367" y="5638585"/>
            <a:ext cx="2102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Graph of z </a:t>
            </a:r>
            <a:r>
              <a:rPr lang="en-US" sz="1600" dirty="0" err="1" smtClean="0">
                <a:latin typeface="Century Schoolbook" panose="02040604050505020304" pitchFamily="18" charset="0"/>
              </a:rPr>
              <a:t>vs</a:t>
            </a:r>
            <a:r>
              <a:rPr lang="en-US" sz="1600" dirty="0" smtClean="0">
                <a:latin typeface="Century Schoolbook" panose="02040604050505020304" pitchFamily="18" charset="0"/>
              </a:rPr>
              <a:t> y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931" y="2286258"/>
            <a:ext cx="23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2D plane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15298" y="2696728"/>
            <a:ext cx="1589518" cy="3674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y = </a:t>
            </a:r>
            <a:r>
              <a:rPr lang="en-US" dirty="0" err="1" smtClean="0"/>
              <a:t>exp</a:t>
            </a:r>
            <a:r>
              <a:rPr lang="en-US" dirty="0" smtClean="0"/>
              <a:t>(x)</a:t>
            </a:r>
            <a:endParaRPr lang="en-IN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96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78"/>
    </mc:Choice>
    <mc:Fallback>
      <p:transition spd="slow" advTm="26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Schoolbook" panose="02040604050505020304" pitchFamily="18" charset="0"/>
              </a:rPr>
              <a:t>VISUALIZING THE RESULTS</a:t>
            </a:r>
            <a:endParaRPr lang="en-IN" dirty="0">
              <a:latin typeface="Century Schoolbook" panose="020406040505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52" y="2541002"/>
            <a:ext cx="5356430" cy="3689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51204"/>
            <a:ext cx="3543300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3982" y="3051204"/>
            <a:ext cx="3543300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3019" y="2252075"/>
            <a:ext cx="233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2D plane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89661" y="2601296"/>
            <a:ext cx="1589518" cy="3674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y = sin(x)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61847" y="5585052"/>
            <a:ext cx="2709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Graph of z </a:t>
            </a:r>
            <a:r>
              <a:rPr lang="en-US" sz="1600" dirty="0" err="1" smtClean="0">
                <a:latin typeface="Century Schoolbook" panose="02040604050505020304" pitchFamily="18" charset="0"/>
              </a:rPr>
              <a:t>vs</a:t>
            </a:r>
            <a:r>
              <a:rPr lang="en-US" sz="1600" dirty="0" smtClean="0">
                <a:latin typeface="Century Schoolbook" panose="02040604050505020304" pitchFamily="18" charset="0"/>
              </a:rPr>
              <a:t> x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3294" y="6230571"/>
            <a:ext cx="3725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Plotting </a:t>
            </a:r>
            <a:r>
              <a:rPr lang="en-US" sz="1600" dirty="0" err="1" smtClean="0">
                <a:latin typeface="Century Schoolbook" panose="02040604050505020304" pitchFamily="18" charset="0"/>
              </a:rPr>
              <a:t>x,y,z</a:t>
            </a:r>
            <a:r>
              <a:rPr lang="en-US" sz="1600" dirty="0" smtClean="0">
                <a:latin typeface="Century Schoolbook" panose="02040604050505020304" pitchFamily="18" charset="0"/>
              </a:rPr>
              <a:t> in 3D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16367" y="5585052"/>
            <a:ext cx="2102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Schoolbook" panose="02040604050505020304" pitchFamily="18" charset="0"/>
              </a:rPr>
              <a:t>Graph of z </a:t>
            </a:r>
            <a:r>
              <a:rPr lang="en-US" sz="1600" dirty="0" err="1" smtClean="0">
                <a:latin typeface="Century Schoolbook" panose="02040604050505020304" pitchFamily="18" charset="0"/>
              </a:rPr>
              <a:t>vs</a:t>
            </a:r>
            <a:r>
              <a:rPr lang="en-US" sz="1600" dirty="0" smtClean="0">
                <a:latin typeface="Century Schoolbook" panose="02040604050505020304" pitchFamily="18" charset="0"/>
              </a:rPr>
              <a:t> y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8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1"/>
    </mc:Choice>
    <mc:Fallback>
      <p:transition spd="slow" advTm="1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1080</TotalTime>
  <Words>757</Words>
  <Application>Microsoft Office PowerPoint</Application>
  <PresentationFormat>Widescreen</PresentationFormat>
  <Paragraphs>86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Century Gothic</vt:lpstr>
      <vt:lpstr>Century Schoolbook</vt:lpstr>
      <vt:lpstr>Wingdings</vt:lpstr>
      <vt:lpstr>Wingdings 3</vt:lpstr>
      <vt:lpstr>Ion Boardroom</vt:lpstr>
      <vt:lpstr>ME222 PROJECT  MASS BALANCE IN MULTI-PASS WELDING</vt:lpstr>
      <vt:lpstr>PROBLEM STATEMENT</vt:lpstr>
      <vt:lpstr>DEVELOPING THE MATHMATICAL MODEL</vt:lpstr>
      <vt:lpstr>MATHEMATICAL MODEL CONTD.</vt:lpstr>
      <vt:lpstr>METHODS OF TAKING X,Y COORDINATES AS INPUT</vt:lpstr>
      <vt:lpstr>VISUALIZING THE RESULTS</vt:lpstr>
      <vt:lpstr>VISUALIZING THE RESULTS</vt:lpstr>
      <vt:lpstr>VISUALIZING THE RESULTS</vt:lpstr>
      <vt:lpstr>VISUALIZING THE RESULTS</vt:lpstr>
      <vt:lpstr>VISUALIZING THE RESULTS</vt:lpstr>
      <vt:lpstr>VISUALIZING THE RESULTS</vt:lpstr>
      <vt:lpstr>CONCLUSION</vt:lpstr>
      <vt:lpstr>ACKNOWLEDGEMENT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ME222 PROJECT  MASS BALANCE IN MULTI-PASS WELDING</dc:title>
  <dc:creator>KULKARNI VENKATESH SANJEEV</dc:creator>
  <cp:lastModifiedBy>KULKARNI VENKATESH SANJEEV</cp:lastModifiedBy>
  <cp:revision>36</cp:revision>
  <dcterms:created xsi:type="dcterms:W3CDTF">2020-12-04T09:05:42Z</dcterms:created>
  <dcterms:modified xsi:type="dcterms:W3CDTF">2020-12-05T15:43:23Z</dcterms:modified>
</cp:coreProperties>
</file>